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0D1BF-23B4-47CB-AB33-24E35DE78FC9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55B3-F595-4B38-A513-5667E6BAE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447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0D1BF-23B4-47CB-AB33-24E35DE78FC9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55B3-F595-4B38-A513-5667E6BAE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179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0D1BF-23B4-47CB-AB33-24E35DE78FC9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55B3-F595-4B38-A513-5667E6BAE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633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0D1BF-23B4-47CB-AB33-24E35DE78FC9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55B3-F595-4B38-A513-5667E6BAE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244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0D1BF-23B4-47CB-AB33-24E35DE78FC9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55B3-F595-4B38-A513-5667E6BAE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92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0D1BF-23B4-47CB-AB33-24E35DE78FC9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55B3-F595-4B38-A513-5667E6BAE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398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0D1BF-23B4-47CB-AB33-24E35DE78FC9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55B3-F595-4B38-A513-5667E6BAE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362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0D1BF-23B4-47CB-AB33-24E35DE78FC9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55B3-F595-4B38-A513-5667E6BAE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86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0D1BF-23B4-47CB-AB33-24E35DE78FC9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55B3-F595-4B38-A513-5667E6BAE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471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0D1BF-23B4-47CB-AB33-24E35DE78FC9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55B3-F595-4B38-A513-5667E6BAE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8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0D1BF-23B4-47CB-AB33-24E35DE78FC9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55B3-F595-4B38-A513-5667E6BAE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642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0D1BF-23B4-47CB-AB33-24E35DE78FC9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755B3-F595-4B38-A513-5667E6BAE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020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ropostuplenie.ru/article/spisok-populyarnyh-professij-v-it-sfere#++++++++++IT++2+++++-++++++++++++-+++++++++++" TargetMode="External"/><Relationship Id="rId2" Type="http://schemas.openxmlformats.org/officeDocument/2006/relationships/hyperlink" Target="https://propostuplenie.ru/article/spisok-populyarnyh-professij-v-it-sfere#++++++++++IT++1++++++++++++++++++++++++++++++++++++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ropostuplenie.ru/article/spisok-populyarnyh-professij-v-it-sfere#+++++++++++IT++5+++++++++++++" TargetMode="External"/><Relationship Id="rId5" Type="http://schemas.openxmlformats.org/officeDocument/2006/relationships/hyperlink" Target="https://propostuplenie.ru/article/spisok-populyarnyh-professij-v-it-sfere#+++++++++++IT++4++++++++++++++++++++++" TargetMode="External"/><Relationship Id="rId4" Type="http://schemas.openxmlformats.org/officeDocument/2006/relationships/hyperlink" Target="https://propostuplenie.ru/article/spisok-populyarnyh-professij-v-it-sfere#++++++++++IT++3++++++++++++++++++++++++++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Профессии, связанные с 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–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технологиями</a:t>
            </a:r>
            <a:b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учитель информатики </a:t>
            </a: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Р.Г.Юпилайнен</a:t>
            </a:r>
            <a:endParaRPr lang="ru-RU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853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 дать первичное представление о профессиях, связанных с работой на компьютере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урока: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Образовательная: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формировать представления о профессиях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технологий; вызвать интерес к профессиям в данной области.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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Коррекционно-развивающая: способствовать развитию логического мышления, речи учащихся, внимания через работу с интерактивной доской, (ноутбука); самостоятельной работы при решении логических задач;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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Воспитательная: содействовать воспитанию культуры речевого общения на уроке, навыков аккуратной работы с информационно-коммуникативными технологиями (интерактивная доска, ноутбук), адекватности поведения и эмоций.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4554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993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из представителей  профессий связан с работой на компьютере?</a:t>
            </a:r>
            <a:endParaRPr lang="ru-RU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55060"/>
            <a:ext cx="8897471" cy="5171186"/>
          </a:xfrm>
        </p:spPr>
      </p:pic>
    </p:spTree>
    <p:extLst>
      <p:ext uri="{BB962C8B-B14F-4D97-AF65-F5344CB8AC3E}">
        <p14:creationId xmlns:p14="http://schemas.microsoft.com/office/powerpoint/2010/main" val="367194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профессии (из списка) с которыми вы уже знакомы</a:t>
            </a:r>
            <a:endParaRPr lang="ru-RU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fontAlgn="base"/>
            <a:r>
              <a:rPr lang="ru-RU" u="sng" dirty="0">
                <a:solidFill>
                  <a:srgbClr val="0070C0"/>
                </a:solidFill>
                <a:hlinkClick r:id="rId2"/>
              </a:rPr>
              <a:t>Системный администратор (сисадмин)</a:t>
            </a:r>
            <a:endParaRPr lang="ru-RU" dirty="0">
              <a:solidFill>
                <a:srgbClr val="0070C0"/>
              </a:solidFill>
            </a:endParaRPr>
          </a:p>
          <a:p>
            <a:pPr fontAlgn="base"/>
            <a:r>
              <a:rPr lang="ru-RU" u="sng" dirty="0">
                <a:solidFill>
                  <a:srgbClr val="0070C0"/>
                </a:solidFill>
                <a:hlinkClick r:id="rId3"/>
              </a:rPr>
              <a:t>Веб-мастер и </a:t>
            </a:r>
            <a:r>
              <a:rPr lang="ru-RU" u="sng" dirty="0" smtClean="0">
                <a:solidFill>
                  <a:srgbClr val="0070C0"/>
                </a:solidFill>
                <a:hlinkClick r:id="rId3"/>
              </a:rPr>
              <a:t>веб-программист</a:t>
            </a:r>
            <a:endParaRPr lang="ru-RU" u="sng" dirty="0" smtClean="0">
              <a:solidFill>
                <a:srgbClr val="0070C0"/>
              </a:solidFill>
            </a:endParaRPr>
          </a:p>
          <a:p>
            <a:pPr fontAlgn="base"/>
            <a:r>
              <a:rPr lang="ru-RU" u="sng" dirty="0" smtClean="0">
                <a:solidFill>
                  <a:srgbClr val="0070C0"/>
                </a:solidFill>
              </a:rPr>
              <a:t>Веб - дизайнер</a:t>
            </a:r>
            <a:endParaRPr lang="ru-RU" dirty="0">
              <a:solidFill>
                <a:srgbClr val="0070C0"/>
              </a:solidFill>
            </a:endParaRPr>
          </a:p>
          <a:p>
            <a:pPr fontAlgn="base"/>
            <a:r>
              <a:rPr lang="ru-RU" u="sng" dirty="0">
                <a:solidFill>
                  <a:srgbClr val="0070C0"/>
                </a:solidFill>
                <a:hlinkClick r:id="rId4"/>
              </a:rPr>
              <a:t>Администратор баз данных</a:t>
            </a:r>
            <a:endParaRPr lang="ru-RU" dirty="0">
              <a:solidFill>
                <a:srgbClr val="0070C0"/>
              </a:solidFill>
            </a:endParaRPr>
          </a:p>
          <a:p>
            <a:pPr fontAlgn="base"/>
            <a:r>
              <a:rPr lang="ru-RU" u="sng" dirty="0">
                <a:solidFill>
                  <a:srgbClr val="0070C0"/>
                </a:solidFill>
                <a:hlinkClick r:id="rId5"/>
              </a:rPr>
              <a:t>Разработчик видеоигр</a:t>
            </a:r>
            <a:endParaRPr lang="ru-RU" dirty="0">
              <a:solidFill>
                <a:srgbClr val="0070C0"/>
              </a:solidFill>
            </a:endParaRPr>
          </a:p>
          <a:p>
            <a:pPr fontAlgn="base"/>
            <a:r>
              <a:rPr lang="ru-RU" u="sng" dirty="0" err="1">
                <a:solidFill>
                  <a:srgbClr val="0070C0"/>
                </a:solidFill>
                <a:hlinkClick r:id="rId6"/>
              </a:rPr>
              <a:t>Тестировщик</a:t>
            </a:r>
            <a:endParaRPr lang="ru-RU" dirty="0">
              <a:solidFill>
                <a:srgbClr val="0070C0"/>
              </a:solidFill>
            </a:endParaRPr>
          </a:p>
          <a:p>
            <a:pPr fontAlgn="base"/>
            <a:r>
              <a:rPr lang="ru-RU" u="sng" dirty="0" smtClean="0">
                <a:solidFill>
                  <a:srgbClr val="0070C0"/>
                </a:solidFill>
              </a:rPr>
              <a:t>Разработчик </a:t>
            </a:r>
            <a:r>
              <a:rPr lang="ru-RU" u="sng" dirty="0" err="1" smtClean="0">
                <a:solidFill>
                  <a:srgbClr val="0070C0"/>
                </a:solidFill>
              </a:rPr>
              <a:t>искуственного</a:t>
            </a:r>
            <a:r>
              <a:rPr lang="ru-RU" u="sng" dirty="0" smtClean="0">
                <a:solidFill>
                  <a:srgbClr val="0070C0"/>
                </a:solidFill>
              </a:rPr>
              <a:t> интеллекта 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u="sng" dirty="0" smtClean="0">
                <a:solidFill>
                  <a:srgbClr val="0070C0"/>
                </a:solidFill>
              </a:rPr>
              <a:t>Специалист по </a:t>
            </a:r>
            <a:r>
              <a:rPr lang="ru-RU" u="sng" dirty="0" err="1" smtClean="0">
                <a:solidFill>
                  <a:srgbClr val="0070C0"/>
                </a:solidFill>
              </a:rPr>
              <a:t>кибербезопасности</a:t>
            </a:r>
            <a:endParaRPr lang="ru-RU" u="sng" dirty="0" smtClean="0">
              <a:solidFill>
                <a:srgbClr val="0070C0"/>
              </a:solidFill>
            </a:endParaRPr>
          </a:p>
          <a:p>
            <a:r>
              <a:rPr lang="ru-RU" u="sng" dirty="0" smtClean="0">
                <a:solidFill>
                  <a:srgbClr val="0070C0"/>
                </a:solidFill>
              </a:rPr>
              <a:t>Копирайтер</a:t>
            </a:r>
          </a:p>
          <a:p>
            <a:r>
              <a:rPr lang="ru-RU" u="sng" dirty="0" err="1" smtClean="0">
                <a:solidFill>
                  <a:srgbClr val="0070C0"/>
                </a:solidFill>
              </a:rPr>
              <a:t>Таргетолог</a:t>
            </a:r>
            <a:endParaRPr lang="ru-RU" u="sng" dirty="0" smtClean="0">
              <a:solidFill>
                <a:srgbClr val="0070C0"/>
              </a:solidFill>
            </a:endParaRPr>
          </a:p>
          <a:p>
            <a:r>
              <a:rPr lang="ru-RU" u="sng" dirty="0" smtClean="0">
                <a:solidFill>
                  <a:srgbClr val="0070C0"/>
                </a:solidFill>
              </a:rPr>
              <a:t>Модератор </a:t>
            </a:r>
          </a:p>
          <a:p>
            <a:r>
              <a:rPr lang="ru-RU" u="sng" dirty="0" err="1" smtClean="0">
                <a:solidFill>
                  <a:srgbClr val="0070C0"/>
                </a:solidFill>
              </a:rPr>
              <a:t>Юзабелист</a:t>
            </a:r>
            <a:r>
              <a:rPr lang="ru-RU" u="sng" dirty="0" smtClean="0">
                <a:solidFill>
                  <a:srgbClr val="0070C0"/>
                </a:solidFill>
              </a:rPr>
              <a:t> </a:t>
            </a:r>
          </a:p>
          <a:p>
            <a:r>
              <a:rPr lang="ru-RU" u="sng" dirty="0" smtClean="0">
                <a:solidFill>
                  <a:srgbClr val="0070C0"/>
                </a:solidFill>
              </a:rPr>
              <a:t>Разработчик облачных технологий и др.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172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2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838200" y="2448231"/>
            <a:ext cx="10515600" cy="3728731"/>
          </a:xfrm>
        </p:spPr>
        <p:txBody>
          <a:bodyPr/>
          <a:lstStyle/>
          <a:p>
            <a:pPr fontAlgn="base"/>
            <a:r>
              <a:rPr lang="en-US" dirty="0" smtClean="0"/>
              <a:t>                                     </a:t>
            </a:r>
            <a:r>
              <a:rPr lang="ru-RU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Юзабилист</a:t>
            </a: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занимается</a:t>
            </a: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интерфейсом сайта. </a:t>
            </a:r>
          </a:p>
          <a:p>
            <a:pPr algn="just" fontAlgn="base"/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Если </a:t>
            </a: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вам удобно пользоваться сайтом, 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</a:t>
            </a:r>
            <a:endParaRPr lang="en-US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ru-RU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Юзабилист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проделал свою работу хорошо. </a:t>
            </a:r>
          </a:p>
          <a:p>
            <a:endParaRPr lang="ru-RU" dirty="0"/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61" name="Рисунок 26" descr="Бизнес-аналити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51" y="2448231"/>
            <a:ext cx="3181659" cy="253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1386346" y="318213"/>
            <a:ext cx="935047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Юзабилист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132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Модератор</a:t>
            </a: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0340580"/>
              </p:ext>
            </p:extLst>
          </p:nvPr>
        </p:nvGraphicFramePr>
        <p:xfrm>
          <a:off x="838200" y="1825625"/>
          <a:ext cx="10515600" cy="3522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xmlns="" val="251431057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xmlns="" val="1495493321"/>
                    </a:ext>
                  </a:extLst>
                </a:gridCol>
              </a:tblGrid>
              <a:tr h="2038452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0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Модератор следит за общением между пользователями на сайте и соблюдением всех правил. </a:t>
                      </a:r>
                      <a:r>
                        <a:rPr lang="ru-RU" sz="2400" b="1" kern="1200" dirty="0" smtClean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Разблокировки и блокировка аккаунтов – задача модератора. Публикация и проверка отзывов – тоже его работа. Если какие то публикации нарушают правила, то Модератор их удаляет.</a:t>
                      </a:r>
                      <a:endParaRPr lang="ru-RU" sz="2400" kern="1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76971803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/>
          <p:nvPr/>
        </p:nvPicPr>
        <p:blipFill>
          <a:blip r:embed="rId2"/>
          <a:stretch>
            <a:fillRect/>
          </a:stretch>
        </p:blipFill>
        <p:spPr>
          <a:xfrm>
            <a:off x="1091381" y="1825625"/>
            <a:ext cx="3746090" cy="315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89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-аналитик</a:t>
            </a:r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3877235" cy="313232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59189" y="2055813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kern="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веб-аналитика собрать и анализировать всю информацию о поведении пользователей на сайте</a:t>
            </a:r>
            <a:r>
              <a:rPr lang="ru-RU" sz="2400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-аналитик отслеживает насколько хорошо была проведена работа на сайте как специалиста, так и остальных участников процесса</a:t>
            </a:r>
          </a:p>
          <a:p>
            <a:r>
              <a:rPr lang="ru-RU" sz="240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dirty="0"/>
          </a:p>
        </p:txBody>
      </p:sp>
      <p:pic>
        <p:nvPicPr>
          <p:cNvPr id="4097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19375" cy="21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816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Таргетолог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9035" y="1488801"/>
            <a:ext cx="4163163" cy="360315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3035" y="1904564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kern="0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Таргетолог</a:t>
            </a:r>
            <a:r>
              <a:rPr lang="ru-RU" sz="2400" kern="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занимается продвижением с помощью рекламы, настраивая её на показы целевой аудитории</a:t>
            </a:r>
            <a:r>
              <a:rPr lang="ru-RU" sz="2400" kern="0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вы видите, что у вас появилась реклама похожего продукта, который вы недавно приобрели с помощью интернета, тогда здесь поработал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таргетолог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502357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579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Копирайтер</a:t>
            </a:r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0270" y="1885410"/>
            <a:ext cx="4572638" cy="30484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880847" y="1290918"/>
            <a:ext cx="6096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kern="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Копирайтер занимается наполнением текстов для сайта, работая совместно с контент менеджером. 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текст должен быть уникальным. Вы не сможете скопировать текст из сети и отдать его заказчику. Текст должен быть написан с учётом запросов целевой аудитории и соблюдением всех требований по тексту, которых иногда бывает очень много. Копирайтер также работает совместно с </a:t>
            </a:r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smm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-специалистам, если такого нет, то тогда напрямую с заказчиком.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5547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-программист</a:t>
            </a:r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10435" y="2013417"/>
            <a:ext cx="4220164" cy="30484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23319" y="1391211"/>
            <a:ext cx="6096000" cy="4814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0"/>
              </a:spcAft>
            </a:pPr>
            <a:r>
              <a:rPr lang="ru-RU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Веб - программист </a:t>
            </a:r>
            <a:r>
              <a:rPr lang="ru-RU" sz="2400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это один из главных специалистов в интернет маркетинге. Он является создателем новых сервисов и сайтов, а также работает с наполнением и изменением уже существующих ресурсов. Веб-программист общается с заказчиком, изучая его цель для того, чтобы понять как лучше реализовать ее в жизнь. Он также занимается подготовкой и тестированием кодов для </a:t>
            </a:r>
            <a:r>
              <a:rPr lang="ru-RU" sz="24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фронтенда</a:t>
            </a:r>
            <a:r>
              <a:rPr lang="ru-RU" sz="2400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бэкенда</a:t>
            </a:r>
            <a:r>
              <a:rPr lang="ru-RU" sz="2400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исправляет ошибки и анализирует результат. </a:t>
            </a:r>
            <a:endParaRPr lang="ru-RU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050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 облачных технологий</a:t>
            </a:r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690688"/>
            <a:ext cx="3518647" cy="28095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356846" y="1850776"/>
            <a:ext cx="6096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kern="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Облачные технологии становятся все более популярными благодаря своей масштабируемости и удобству.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Специалисты, работающие над созданием облачных решений, должны понимать принципы работы облачной инфраструктуры и уметь интегрировать различные сервисы в единую систему.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6433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Дизайнер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22425" y="1937036"/>
            <a:ext cx="3211739" cy="335213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71282" y="1937036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kern="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Качественный интерфейс — это уже не просто желание пользователей, это требование времени. 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дизайнеры работают над созданием удобной и понятной пользовательской среды. Важная часть этой работы — понимание потребностей</a:t>
            </a:r>
            <a:r>
              <a:rPr lang="ru-RU" dirty="0"/>
              <a:t>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пользователя и основ психологии восприятия информации.</a:t>
            </a:r>
          </a:p>
          <a:p>
            <a:pPr algn="just"/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178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</a:t>
            </a:r>
            <a:r>
              <a:rPr lang="ru-RU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кибербезопасности</a:t>
            </a:r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4517" y="1547252"/>
            <a:ext cx="3174799" cy="320404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31341" y="1690688"/>
            <a:ext cx="63470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Государственные и частные компании всё активнее ищут профессионалов, способных защитить их данные и системы от хакерских атак. 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этих специалистов — предотвратить возможные угрозы и разрабатывать стратегии защиты информации.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6690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Проверь себя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из предложенных картинок имеют отношение к </a:t>
            </a:r>
            <a:r>
              <a:rPr lang="en-US" sz="2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– </a:t>
            </a:r>
            <a:r>
              <a:rPr lang="ru-RU" sz="2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профессиям?</a:t>
            </a:r>
            <a:endParaRPr lang="ru-RU" sz="27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1272" y="1951131"/>
            <a:ext cx="2171457" cy="17423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2992" y="3966670"/>
            <a:ext cx="2683008" cy="17886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4830" y="3792057"/>
            <a:ext cx="2086266" cy="19052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5395" y="1876046"/>
            <a:ext cx="1905266" cy="190526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7540" y="1855459"/>
            <a:ext cx="1792618" cy="192585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/>
          <a:srcRect b="18960"/>
          <a:stretch/>
        </p:blipFill>
        <p:spPr>
          <a:xfrm>
            <a:off x="7024489" y="4116202"/>
            <a:ext cx="1653346" cy="169292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/>
          <a:srcRect b="22149"/>
          <a:stretch/>
        </p:blipFill>
        <p:spPr>
          <a:xfrm>
            <a:off x="3987173" y="1855459"/>
            <a:ext cx="1352550" cy="137183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7060" y="4094243"/>
            <a:ext cx="1935669" cy="21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80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правильный ответ</a:t>
            </a:r>
            <a:b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75129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Специалист защищающий информацию и предотвращающий угрозы – это…:</a:t>
            </a:r>
          </a:p>
          <a:p>
            <a:pPr marL="360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специалист по </a:t>
            </a:r>
            <a:r>
              <a:rPr lang="ru-RU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кибербезопасности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60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повар,</a:t>
            </a:r>
          </a:p>
          <a:p>
            <a:pPr marL="360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врач.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Специалист, отслеживающий качество работы на сайте – это…:</a:t>
            </a:r>
          </a:p>
          <a:p>
            <a:pPr marL="360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учитель,</a:t>
            </a:r>
          </a:p>
          <a:p>
            <a:pPr marL="360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веб – аналитик,</a:t>
            </a:r>
          </a:p>
          <a:p>
            <a:pPr marL="360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дворник.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специалист, который следит </a:t>
            </a: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общением между пользователями на сайте и соблюдением всех 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 – это…:</a:t>
            </a:r>
          </a:p>
          <a:p>
            <a:pPr marL="360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учитель,</a:t>
            </a:r>
          </a:p>
          <a:p>
            <a:pPr marL="360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веб – аналитик,</a:t>
            </a:r>
          </a:p>
          <a:p>
            <a:pPr marL="360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м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одератор.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3031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3440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b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1032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484</Words>
  <Application>Microsoft Office PowerPoint</Application>
  <PresentationFormat>Произвольный</PresentationFormat>
  <Paragraphs>55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Профессии, связанные с IT – технологиями </vt:lpstr>
      <vt:lpstr>Цель урока: дать первичное представление о профессиях, связанных с работой на компьютере. </vt:lpstr>
      <vt:lpstr>Кто из представителей  профессий связан с работой на компьютере?</vt:lpstr>
      <vt:lpstr>Назовите профессии (из списка) с которыми вы уже знакомы</vt:lpstr>
      <vt:lpstr>Презентация PowerPoint</vt:lpstr>
      <vt:lpstr>Модератор </vt:lpstr>
      <vt:lpstr>Web-аналитик </vt:lpstr>
      <vt:lpstr>Таргетолог </vt:lpstr>
      <vt:lpstr>Копирайтер </vt:lpstr>
      <vt:lpstr>Web-программист </vt:lpstr>
      <vt:lpstr>Разработчик облачных технологий </vt:lpstr>
      <vt:lpstr>Web Дизайнер </vt:lpstr>
      <vt:lpstr>Специалист по кибербезопасности </vt:lpstr>
      <vt:lpstr>Проверь себя Какие из предложенных картинок имеют отношение к IT – профессиям?</vt:lpstr>
      <vt:lpstr>Выбери правильный ответ </vt:lpstr>
      <vt:lpstr>Спасибо за внимание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Профессии, связанные с IT – технологиями </dc:title>
  <dc:creator>Kab№24</dc:creator>
  <cp:lastModifiedBy>Алевтина</cp:lastModifiedBy>
  <cp:revision>12</cp:revision>
  <dcterms:created xsi:type="dcterms:W3CDTF">2024-09-09T12:37:35Z</dcterms:created>
  <dcterms:modified xsi:type="dcterms:W3CDTF">2024-11-07T08:46:38Z</dcterms:modified>
</cp:coreProperties>
</file>